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5" r:id="rId4"/>
    <p:sldId id="266" r:id="rId5"/>
    <p:sldId id="264" r:id="rId6"/>
    <p:sldId id="267" r:id="rId7"/>
    <p:sldId id="262" r:id="rId8"/>
    <p:sldId id="263" r:id="rId9"/>
    <p:sldId id="25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660" autoAdjust="0"/>
  </p:normalViewPr>
  <p:slideViewPr>
    <p:cSldViewPr snapToGrid="0">
      <p:cViewPr varScale="1">
        <p:scale>
          <a:sx n="91" d="100"/>
          <a:sy n="91" d="100"/>
        </p:scale>
        <p:origin x="76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D33427-FD44-30A1-BA22-896A22094F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0E7535-1D7C-7E4E-B6BF-1F1BFEBA5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6E1A0-8FC9-3ACD-CAA4-5AAC8E0A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046BC4-CF33-E40E-45B9-7EA0081CF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C6AA53-546C-9E7F-2B5B-CAFF253FC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953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5CB015-4143-A8CA-8AAD-9946D4FB6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ABE9CB-7A17-6605-EDEA-1FD9318DF8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C4510D-675D-393A-CCCE-A7AA0FA6F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AF21EF-8C40-F3E6-3379-8D09B7EB8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B158F1-423F-A5FF-793B-91068A7F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819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3794CE-1EA0-8EAD-5E3B-E4A9A6CB60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52CEAD-2012-E16C-B731-02260BCC4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79D2E4-D49D-1052-F847-0E77C7A1D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84AE9B-00A5-7C29-47B1-803AD789C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E499DB-1317-9C55-5D64-7D540C0BB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205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50E307-E5B2-DF00-4322-134E0B33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4158BD-38DD-D12C-5044-D9BC7FEB5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AA8192-6EAC-38F8-6285-5F988C973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392D65-4393-778C-E05C-0D57B7952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C29F84-622F-6AB2-4133-EFE2BD98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47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FC6366-3A63-F134-246F-5C8EAA6DB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7313B2-22F4-7552-51FE-14437EFDBE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AC2DF1-1405-9BD8-8C1D-642D21D57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840EAF-278D-6536-F447-26150E686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37E5A4-D5EC-6D4A-EC07-D5789966C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784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2FD29-C0F6-82ED-FD0D-D7A8C1E3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E955ED-1687-A80A-6416-6D9F5042D1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ADC243-7DDB-070E-F772-65D67D69D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5E7BE3-6940-2C37-0428-BED7B9935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D202C2-348A-4F25-E14E-FECA1BA7C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616ECB-FC3F-61A0-5AF4-98E344C33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18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B842E-15E9-863E-569E-16DECFBB1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DE304F-9A06-1F45-C416-D04333603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9DFA1B-01CF-D34E-9ECB-D26080CF37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0E805D-5863-A464-F253-F4175EF9D2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874910-A637-4A1A-0565-D6580F43FF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1E315E-2E93-CD69-F533-590F97630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F9590F-C40D-37A7-ABF3-4BBDE1FD1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6B9C041-F32B-2763-E7FD-B3BDD19D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490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D635E-BEAF-0D59-C4C6-636391E25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00E3FD4-C798-697F-FA7A-74BF8731F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D20320-A36E-3D9F-45AF-E0E05F10D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3487CF-F059-23AD-5706-F4DD82AB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963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3BF5C6-828E-910E-A89E-F04729120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477A8F-E16F-27DD-BCF5-01366191C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468BCA-52AC-B78B-E3D2-B8AF46C1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008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03610E-9713-EF9B-D7C0-E93BC9D61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38F8F9-2A2F-2075-CDA8-5B0602000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14A8D4E-3E59-8878-9EF2-455BFEE70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F9349F-B811-E170-D929-46DEBBA4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1DD368-3B51-0562-23A3-070B84749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738F3C-816B-8C5B-FF63-BD1B6CABE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498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CCBFF8-D77A-E9F0-0808-ED6082DB6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B3FF89C-44A1-E9F8-3FBC-4F4B145B12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54B7CF-84B6-C9F5-8820-C0C980909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D21845-F81F-5A49-8327-5ACF40348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98E99F-760D-6BAD-8FD9-9E56B4387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D659AA-5A97-3855-BB7C-DA20B34D6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622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DEAAC3-4A98-FD35-689C-C5D8CC03B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9C8376-77AD-769F-94F1-548757469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4A37D9-8F6D-C2F9-5D51-4F2AD35225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F97E2-8EA0-4470-AB76-C65A0EF071FE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1DA931-C4A7-CA77-57D7-467291D55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2FA426-25AD-8305-B94D-BF05D24F7E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284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youtube.com/watch?v=NTdtPJFSmZ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9AB733-2CE4-9751-B97C-C45F3C25BC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3804" y="1157264"/>
            <a:ext cx="9944391" cy="2387600"/>
          </a:xfrm>
        </p:spPr>
        <p:txBody>
          <a:bodyPr/>
          <a:lstStyle/>
          <a:p>
            <a:r>
              <a:rPr lang="en-US" altLang="ko-KR" dirty="0"/>
              <a:t>COLONY </a:t>
            </a:r>
            <a:r>
              <a:rPr lang="ko-KR" altLang="en-US" dirty="0"/>
              <a:t>에서 사용할 기법</a:t>
            </a:r>
          </a:p>
        </p:txBody>
      </p:sp>
    </p:spTree>
    <p:extLst>
      <p:ext uri="{BB962C8B-B14F-4D97-AF65-F5344CB8AC3E}">
        <p14:creationId xmlns:p14="http://schemas.microsoft.com/office/powerpoint/2010/main" val="1368867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E17217-D619-7187-BF69-102768BF1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89" y="20585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highlight>
                  <a:srgbClr val="FFFF00"/>
                </a:highlight>
              </a:rPr>
              <a:t>Bloom </a:t>
            </a:r>
            <a:r>
              <a:rPr lang="ko-KR" altLang="en-US" sz="3600" dirty="0">
                <a:highlight>
                  <a:srgbClr val="FFFF00"/>
                </a:highlight>
              </a:rPr>
              <a:t>효과 기술</a:t>
            </a:r>
            <a:br>
              <a:rPr lang="en-US" altLang="ko-KR" sz="2400" dirty="0"/>
            </a:br>
            <a:r>
              <a:rPr lang="ko-KR" altLang="en-US" sz="2400" dirty="0"/>
              <a:t> </a:t>
            </a:r>
            <a:br>
              <a:rPr lang="en-US" altLang="ko-KR" sz="2400" dirty="0"/>
            </a:br>
            <a:r>
              <a:rPr lang="en-US" altLang="ko-KR" sz="2400" dirty="0"/>
              <a:t>-&gt; </a:t>
            </a:r>
            <a:r>
              <a:rPr lang="ko-KR" altLang="en-US" sz="2400" dirty="0"/>
              <a:t>투명한 몬스터에 적용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CDD0AD-891F-8327-E3C3-A8751D618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089" y="1578843"/>
            <a:ext cx="5856768" cy="1150180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Bloom </a:t>
            </a:r>
            <a:r>
              <a:rPr lang="ko-KR" altLang="en-US" sz="2000" dirty="0"/>
              <a:t>효과</a:t>
            </a:r>
            <a:r>
              <a:rPr lang="en-US" altLang="ko-KR" sz="2000" dirty="0"/>
              <a:t>: </a:t>
            </a:r>
            <a:r>
              <a:rPr lang="ko-KR" altLang="en-US" sz="2000" dirty="0"/>
              <a:t>빛이 퍼져 보이는 것 과 같은 효과</a:t>
            </a:r>
          </a:p>
        </p:txBody>
      </p:sp>
      <p:pic>
        <p:nvPicPr>
          <p:cNvPr id="1026" name="Picture 2" descr="screenshot">
            <a:extLst>
              <a:ext uri="{FF2B5EF4-FFF2-40B4-BE49-F238E27FC236}">
                <a16:creationId xmlns:a16="http://schemas.microsoft.com/office/drawing/2014/main" id="{70B41CF6-B90A-A0DA-D654-BB703B968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36" y="3608570"/>
            <a:ext cx="3683598" cy="2455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9F4853C7-77F1-2F76-AB64-746B6295535D}"/>
              </a:ext>
            </a:extLst>
          </p:cNvPr>
          <p:cNvSpPr txBox="1">
            <a:spLocks/>
          </p:cNvSpPr>
          <p:nvPr/>
        </p:nvSpPr>
        <p:spPr>
          <a:xfrm>
            <a:off x="443911" y="3106627"/>
            <a:ext cx="2872562" cy="544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/>
              <a:t>게임 배경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055C89A9-557D-F857-D322-E654D62D7340}"/>
              </a:ext>
            </a:extLst>
          </p:cNvPr>
          <p:cNvSpPr txBox="1">
            <a:spLocks/>
          </p:cNvSpPr>
          <p:nvPr/>
        </p:nvSpPr>
        <p:spPr>
          <a:xfrm>
            <a:off x="414494" y="2030931"/>
            <a:ext cx="3450931" cy="649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HDR</a:t>
            </a:r>
            <a:r>
              <a:rPr lang="ko-KR" altLang="en-US" sz="2000" dirty="0"/>
              <a:t>로 변환 필요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83E5BF-DE78-0EA3-1EEE-EE732715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9274" y="103079"/>
            <a:ext cx="4214185" cy="654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7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CCDF4D6-BE00-A8BE-513E-854BC2420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0157" y="4232005"/>
            <a:ext cx="3895013" cy="2297807"/>
          </a:xfrm>
          <a:prstGeom prst="rect">
            <a:avLst/>
          </a:prstGeom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361EFE1-4A7D-A179-A6A7-0B0738066E69}"/>
              </a:ext>
            </a:extLst>
          </p:cNvPr>
          <p:cNvSpPr txBox="1">
            <a:spLocks/>
          </p:cNvSpPr>
          <p:nvPr/>
        </p:nvSpPr>
        <p:spPr>
          <a:xfrm>
            <a:off x="426405" y="4724270"/>
            <a:ext cx="3538322" cy="54412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Bloom </a:t>
            </a:r>
            <a:r>
              <a:rPr lang="ko-KR" altLang="en-US" dirty="0"/>
              <a:t>효과 적용 예시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E17A75-35F4-596D-8DC9-34BA9D6D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729" y="197311"/>
            <a:ext cx="5102218" cy="3875515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BDF472C-6377-0D87-9645-365774279995}"/>
              </a:ext>
            </a:extLst>
          </p:cNvPr>
          <p:cNvSpPr txBox="1">
            <a:spLocks/>
          </p:cNvSpPr>
          <p:nvPr/>
        </p:nvSpPr>
        <p:spPr>
          <a:xfrm>
            <a:off x="296107" y="1589606"/>
            <a:ext cx="5725165" cy="917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/>
              <a:t>투시경 썼을 때 투명한적이 보임</a:t>
            </a:r>
            <a:r>
              <a:rPr lang="en-US" altLang="ko-KR" sz="2400" dirty="0"/>
              <a:t>. </a:t>
            </a:r>
          </a:p>
          <a:p>
            <a:pPr marL="0" indent="0">
              <a:buNone/>
            </a:pPr>
            <a:r>
              <a:rPr lang="ko-KR" altLang="en-US" sz="2400" dirty="0"/>
              <a:t>투시경 썼을 때의 화면 렌더링할 때 적용</a:t>
            </a:r>
          </a:p>
        </p:txBody>
      </p:sp>
    </p:spTree>
    <p:extLst>
      <p:ext uri="{BB962C8B-B14F-4D97-AF65-F5344CB8AC3E}">
        <p14:creationId xmlns:p14="http://schemas.microsoft.com/office/powerpoint/2010/main" val="1790484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746904-A436-1F8F-EC5D-0CAB90C5E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26" y="64978"/>
            <a:ext cx="7482142" cy="1325563"/>
          </a:xfrm>
        </p:spPr>
        <p:txBody>
          <a:bodyPr>
            <a:normAutofit/>
          </a:bodyPr>
          <a:lstStyle/>
          <a:p>
            <a:r>
              <a:rPr lang="en-US" altLang="ko-KR" sz="66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Ghost Trailer Effect</a:t>
            </a:r>
            <a:endParaRPr lang="ko-KR" altLang="en-US" sz="6600" dirty="0"/>
          </a:p>
        </p:txBody>
      </p:sp>
      <p:pic>
        <p:nvPicPr>
          <p:cNvPr id="5" name="그림 4" descr="하늘, 구름, 스크린샷, 디지털 합성이(가) 표시된 사진&#10;&#10;자동 생성된 설명">
            <a:extLst>
              <a:ext uri="{FF2B5EF4-FFF2-40B4-BE49-F238E27FC236}">
                <a16:creationId xmlns:a16="http://schemas.microsoft.com/office/drawing/2014/main" id="{69AC3088-010D-7F5E-07BA-C14988097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6" y="1990834"/>
            <a:ext cx="4957318" cy="45055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55765AC-675C-93BB-7C23-3C7021F03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569" y="1990834"/>
            <a:ext cx="5130309" cy="4496850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F09B17AE-232D-7BA4-9B9E-5A6A7A22F22A}"/>
              </a:ext>
            </a:extLst>
          </p:cNvPr>
          <p:cNvSpPr txBox="1">
            <a:spLocks/>
          </p:cNvSpPr>
          <p:nvPr/>
        </p:nvSpPr>
        <p:spPr>
          <a:xfrm>
            <a:off x="161126" y="1471309"/>
            <a:ext cx="1996904" cy="4387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/>
              <a:t>(</a:t>
            </a:r>
            <a:r>
              <a:rPr lang="ko-KR" altLang="en-US" sz="1600" dirty="0"/>
              <a:t>영화</a:t>
            </a:r>
            <a:r>
              <a:rPr lang="en-US" altLang="ko-KR" sz="1600" dirty="0"/>
              <a:t>)</a:t>
            </a:r>
            <a:r>
              <a:rPr lang="ko-KR" altLang="en-US" sz="1600" dirty="0"/>
              <a:t>더 </a:t>
            </a:r>
            <a:r>
              <a:rPr lang="ko-KR" altLang="en-US" sz="1600" dirty="0" err="1"/>
              <a:t>고스트워</a:t>
            </a:r>
            <a:endParaRPr lang="ko-KR" altLang="en-US" sz="1600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84C8B407-BC5B-C71E-93FC-403B8A5B4B9B}"/>
              </a:ext>
            </a:extLst>
          </p:cNvPr>
          <p:cNvSpPr txBox="1">
            <a:spLocks/>
          </p:cNvSpPr>
          <p:nvPr/>
        </p:nvSpPr>
        <p:spPr>
          <a:xfrm>
            <a:off x="6737569" y="1471309"/>
            <a:ext cx="4654040" cy="4387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/>
              <a:t>유니티에서 구현한 고스트 트레일러 이펙트</a:t>
            </a:r>
          </a:p>
        </p:txBody>
      </p:sp>
    </p:spTree>
    <p:extLst>
      <p:ext uri="{BB962C8B-B14F-4D97-AF65-F5344CB8AC3E}">
        <p14:creationId xmlns:p14="http://schemas.microsoft.com/office/powerpoint/2010/main" val="2832524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B481F2-5925-FE0F-3656-19884A32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렌더링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1AF939-C368-2BC7-575C-8D6A4F862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예시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https://www.youtube.com/watch?v=NTdtPJFSmZU</a:t>
            </a: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en-US" altLang="ko-KR" dirty="0"/>
              <a:t>-</a:t>
            </a:r>
            <a:r>
              <a:rPr lang="ko-KR" altLang="en-US" dirty="0"/>
              <a:t>적 피격이나 플레이어가 맞을 때 피가 튀기는 효과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4283A3-E123-4EFC-A701-7C083758D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575" y="3702856"/>
            <a:ext cx="4408298" cy="27189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3399CFA-4841-FF28-F381-5F24F323C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128" y="3631807"/>
            <a:ext cx="4220666" cy="286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15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22E0FF-4A48-67A0-475B-D3AB245D0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3" y="0"/>
            <a:ext cx="10515600" cy="1325563"/>
          </a:xfrm>
        </p:spPr>
        <p:txBody>
          <a:bodyPr/>
          <a:lstStyle/>
          <a:p>
            <a:r>
              <a:rPr lang="ko-KR" altLang="en-US" dirty="0" err="1"/>
              <a:t>멀티쓰레드</a:t>
            </a:r>
            <a:r>
              <a:rPr lang="ko-KR" altLang="en-US" dirty="0"/>
              <a:t> 사용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F9BA94-468B-681E-1A50-5E5DBCBF6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02" y="988007"/>
            <a:ext cx="1111182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사용 이유는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대량의 적이 게임에 나오기에 </a:t>
            </a:r>
            <a:r>
              <a:rPr lang="ko-KR" altLang="en-US" dirty="0" err="1"/>
              <a:t>프레임드랍은</a:t>
            </a:r>
            <a:r>
              <a:rPr lang="ko-KR" altLang="en-US" dirty="0"/>
              <a:t> </a:t>
            </a:r>
            <a:r>
              <a:rPr lang="ko-KR" altLang="en-US" dirty="0" err="1"/>
              <a:t>어쩔수없다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그래서 그래픽카드 또는 </a:t>
            </a:r>
            <a:r>
              <a:rPr lang="en-US" altLang="ko-KR" dirty="0"/>
              <a:t>CPU</a:t>
            </a:r>
            <a:r>
              <a:rPr lang="ko-KR" altLang="en-US" dirty="0"/>
              <a:t>의 유휴시간을 줄이기 위함과</a:t>
            </a:r>
            <a:r>
              <a:rPr lang="en-US" altLang="ko-KR" dirty="0"/>
              <a:t>, </a:t>
            </a:r>
            <a:r>
              <a:rPr lang="ko-KR" altLang="en-US" dirty="0"/>
              <a:t>또한 다이렉트 </a:t>
            </a:r>
            <a:r>
              <a:rPr lang="en-US" altLang="ko-KR" dirty="0"/>
              <a:t>X 12</a:t>
            </a:r>
            <a:r>
              <a:rPr lang="ko-KR" altLang="en-US" dirty="0"/>
              <a:t>버전의 강점이 </a:t>
            </a:r>
            <a:r>
              <a:rPr lang="en-US" altLang="ko-KR" dirty="0"/>
              <a:t>“</a:t>
            </a:r>
            <a:r>
              <a:rPr lang="ko-KR" altLang="en-US" dirty="0" err="1"/>
              <a:t>멀티쓰레드사용에</a:t>
            </a:r>
            <a:r>
              <a:rPr lang="ko-KR" altLang="en-US" dirty="0"/>
              <a:t> 용이하다</a:t>
            </a:r>
            <a:r>
              <a:rPr lang="en-US" altLang="ko-KR" dirty="0"/>
              <a:t>”</a:t>
            </a:r>
            <a:r>
              <a:rPr lang="ko-KR" altLang="en-US" dirty="0"/>
              <a:t>라는 특성을 살리기 위해서 입니다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어떻게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배경</a:t>
            </a:r>
            <a:r>
              <a:rPr lang="en-US" altLang="ko-KR" dirty="0"/>
              <a:t>, </a:t>
            </a:r>
            <a:r>
              <a:rPr lang="ko-KR" altLang="en-US" dirty="0"/>
              <a:t>적</a:t>
            </a:r>
            <a:r>
              <a:rPr lang="en-US" altLang="ko-KR" dirty="0"/>
              <a:t>, </a:t>
            </a:r>
            <a:r>
              <a:rPr lang="ko-KR" altLang="en-US" dirty="0"/>
              <a:t>투명한적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즉 같은 </a:t>
            </a:r>
            <a:r>
              <a:rPr lang="ko-KR" altLang="en-US" dirty="0" err="1"/>
              <a:t>쉐이더</a:t>
            </a:r>
            <a:r>
              <a:rPr lang="en-US" altLang="ko-KR" dirty="0"/>
              <a:t>)</a:t>
            </a:r>
            <a:r>
              <a:rPr lang="ko-KR" altLang="en-US" dirty="0"/>
              <a:t> 특성 비슷한 오브젝트끼리 묶어서 각각의 쓰레드에서 </a:t>
            </a:r>
            <a:r>
              <a:rPr lang="ko-KR" altLang="en-US" dirty="0" err="1"/>
              <a:t>랜더링</a:t>
            </a:r>
            <a:r>
              <a:rPr lang="ko-KR" altLang="en-US" dirty="0"/>
              <a:t> 각자 진행할 생각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537230-DC9A-7954-9173-2625D48DEE54}"/>
              </a:ext>
            </a:extLst>
          </p:cNvPr>
          <p:cNvSpPr txBox="1"/>
          <p:nvPr/>
        </p:nvSpPr>
        <p:spPr>
          <a:xfrm>
            <a:off x="174503" y="6299116"/>
            <a:ext cx="11726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문헌</a:t>
            </a:r>
            <a:r>
              <a:rPr lang="en-US" altLang="ko-KR" dirty="0"/>
              <a:t>:https://www.slideshare.net/dgtman/tips-and-experience-of-dx12-engine-development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B7D06B-D109-E58F-7E83-EB52A7EABF24}"/>
              </a:ext>
            </a:extLst>
          </p:cNvPr>
          <p:cNvSpPr txBox="1"/>
          <p:nvPr/>
        </p:nvSpPr>
        <p:spPr>
          <a:xfrm>
            <a:off x="174503" y="5496065"/>
            <a:ext cx="9130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동기화방법</a:t>
            </a:r>
            <a:r>
              <a:rPr lang="en-US" altLang="ko-KR" dirty="0"/>
              <a:t>: </a:t>
            </a:r>
            <a:r>
              <a:rPr lang="en-US" altLang="ko-KR" dirty="0" err="1"/>
              <a:t>WaitForSingleObject</a:t>
            </a:r>
            <a:r>
              <a:rPr lang="ko-KR" altLang="en-US" dirty="0"/>
              <a:t> </a:t>
            </a:r>
            <a:r>
              <a:rPr lang="en-US" altLang="ko-KR" dirty="0"/>
              <a:t>&lt;-&gt;</a:t>
            </a:r>
            <a:r>
              <a:rPr lang="en-US" altLang="ko-KR" dirty="0" err="1"/>
              <a:t>SetEvent</a:t>
            </a:r>
            <a:r>
              <a:rPr lang="en-US" altLang="ko-KR" dirty="0"/>
              <a:t>()</a:t>
            </a:r>
            <a:r>
              <a:rPr lang="ko-KR" altLang="en-US" dirty="0"/>
              <a:t> 함수를 이용해 동기화할 예정</a:t>
            </a:r>
            <a:endParaRPr lang="en-US" altLang="ko-KR" dirty="0"/>
          </a:p>
          <a:p>
            <a:r>
              <a:rPr lang="ko-KR" altLang="en-US" dirty="0"/>
              <a:t>최대한 공통 변수사용을 자제하여 성능을 </a:t>
            </a:r>
            <a:r>
              <a:rPr lang="ko-KR" altLang="en-US" dirty="0" err="1"/>
              <a:t>끌여올릴</a:t>
            </a:r>
            <a:r>
              <a:rPr lang="ko-KR" altLang="en-US" dirty="0"/>
              <a:t> 계획</a:t>
            </a:r>
          </a:p>
        </p:txBody>
      </p:sp>
    </p:spTree>
    <p:extLst>
      <p:ext uri="{BB962C8B-B14F-4D97-AF65-F5344CB8AC3E}">
        <p14:creationId xmlns:p14="http://schemas.microsoft.com/office/powerpoint/2010/main" val="1055732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5F6F54-5A15-641B-28B0-FD39FE5F4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452" y="143484"/>
            <a:ext cx="9865242" cy="634521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highlight>
                  <a:srgbClr val="FFFF00"/>
                </a:highlight>
              </a:rPr>
              <a:t>TO DO(</a:t>
            </a:r>
            <a:r>
              <a:rPr lang="ko-KR" altLang="en-US" dirty="0" err="1">
                <a:highlight>
                  <a:srgbClr val="FFFF00"/>
                </a:highlight>
              </a:rPr>
              <a:t>우리팀이</a:t>
            </a:r>
            <a:r>
              <a:rPr lang="ko-KR" altLang="en-US" dirty="0">
                <a:highlight>
                  <a:srgbClr val="FFFF00"/>
                </a:highlight>
              </a:rPr>
              <a:t> 보기 위한 자료</a:t>
            </a:r>
            <a:r>
              <a:rPr lang="en-US" altLang="ko-KR" dirty="0">
                <a:highlight>
                  <a:srgbClr val="FFFF00"/>
                </a:highlight>
              </a:rPr>
              <a:t>)</a:t>
            </a:r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E11358-97C7-B029-46DB-0AAFAE9E4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34" y="1216374"/>
            <a:ext cx="11008242" cy="630473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애니메이션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스키닝</a:t>
            </a:r>
            <a:r>
              <a:rPr lang="ko-KR" altLang="en-US" sz="2000" dirty="0"/>
              <a:t> 애니메이션 기술 적용</a:t>
            </a:r>
            <a:endParaRPr lang="en-US" altLang="ko-KR" sz="2000" dirty="0"/>
          </a:p>
          <a:p>
            <a:pPr marL="914400" lvl="2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스키닝</a:t>
            </a:r>
            <a:r>
              <a:rPr lang="ko-KR" altLang="en-US" dirty="0"/>
              <a:t> 효과</a:t>
            </a:r>
            <a:endParaRPr lang="en-US" altLang="ko-KR" dirty="0"/>
          </a:p>
          <a:p>
            <a:r>
              <a:rPr lang="ko-KR" altLang="en-US" sz="2000" dirty="0"/>
              <a:t>투명한적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투명값</a:t>
            </a:r>
            <a:r>
              <a:rPr lang="ko-KR" altLang="en-US" sz="2000" dirty="0"/>
              <a:t> </a:t>
            </a:r>
            <a:r>
              <a:rPr lang="ko-KR" altLang="en-US" sz="2000" dirty="0" err="1"/>
              <a:t>텍스쳐</a:t>
            </a:r>
            <a:r>
              <a:rPr lang="ko-KR" altLang="en-US" sz="2000" dirty="0"/>
              <a:t> 입히기</a:t>
            </a:r>
            <a:r>
              <a:rPr lang="en-US" altLang="ko-KR" sz="2000" dirty="0"/>
              <a:t>(</a:t>
            </a:r>
            <a:r>
              <a:rPr lang="ko-KR" altLang="en-US" sz="2000" dirty="0"/>
              <a:t>간단</a:t>
            </a:r>
            <a:r>
              <a:rPr lang="en-US" altLang="ko-KR" sz="2000" dirty="0"/>
              <a:t>)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en-US" altLang="ko-KR" sz="1200" dirty="0"/>
          </a:p>
          <a:p>
            <a:r>
              <a:rPr lang="ko-KR" altLang="en-US" sz="2000" dirty="0"/>
              <a:t>투시경</a:t>
            </a:r>
            <a:r>
              <a:rPr lang="en-US" altLang="ko-KR" sz="2000" dirty="0"/>
              <a:t>: </a:t>
            </a:r>
            <a:r>
              <a:rPr lang="ko-KR" altLang="en-US" sz="2000" dirty="0"/>
              <a:t>투명한적 </a:t>
            </a:r>
            <a:r>
              <a:rPr lang="en-US" altLang="ko-KR" sz="2000" dirty="0"/>
              <a:t>(</a:t>
            </a:r>
            <a:r>
              <a:rPr lang="ko-KR" altLang="en-US" sz="2000" dirty="0" err="1"/>
              <a:t>불룸효과</a:t>
            </a:r>
            <a:r>
              <a:rPr lang="en-US" altLang="ko-KR" sz="2000" dirty="0"/>
              <a:t>)</a:t>
            </a:r>
            <a:r>
              <a:rPr lang="ko-KR" altLang="en-US" sz="2000" dirty="0"/>
              <a:t> 적용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	-</a:t>
            </a:r>
            <a:r>
              <a:rPr lang="ko-KR" altLang="en-US" sz="2000" dirty="0" err="1"/>
              <a:t>블룸</a:t>
            </a:r>
            <a:r>
              <a:rPr lang="ko-KR" altLang="en-US" sz="2000" dirty="0"/>
              <a:t> 기술 적용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/>
              <a:t>수풀</a:t>
            </a:r>
            <a:r>
              <a:rPr lang="en-US" altLang="ko-KR" sz="2000" dirty="0"/>
              <a:t>: </a:t>
            </a:r>
            <a:r>
              <a:rPr lang="ko-KR" altLang="en-US" sz="2000" dirty="0"/>
              <a:t>빌보드로 처리 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방사능</a:t>
            </a:r>
            <a:r>
              <a:rPr lang="en-US" altLang="ko-KR" sz="2000" dirty="0"/>
              <a:t>: </a:t>
            </a:r>
            <a:r>
              <a:rPr lang="ko-KR" altLang="en-US" sz="2000" dirty="0"/>
              <a:t>방사능지역에 있으면 후처리로 특정 색상과 </a:t>
            </a:r>
            <a:r>
              <a:rPr lang="ko-KR" altLang="en-US" sz="2000" dirty="0" err="1"/>
              <a:t>랜더링</a:t>
            </a:r>
            <a:r>
              <a:rPr lang="ko-KR" altLang="en-US" sz="2000" dirty="0"/>
              <a:t> 결과물 </a:t>
            </a:r>
            <a:endParaRPr lang="en-US" altLang="ko-KR" sz="2000" dirty="0"/>
          </a:p>
          <a:p>
            <a:pPr marL="914400" lvl="2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sz="2000" dirty="0"/>
          </a:p>
          <a:p>
            <a:endParaRPr lang="en-US" altLang="ko-KR" dirty="0"/>
          </a:p>
        </p:txBody>
      </p:sp>
      <p:sp>
        <p:nvSpPr>
          <p:cNvPr id="4" name="별: 꼭짓점 5개 3">
            <a:extLst>
              <a:ext uri="{FF2B5EF4-FFF2-40B4-BE49-F238E27FC236}">
                <a16:creationId xmlns:a16="http://schemas.microsoft.com/office/drawing/2014/main" id="{67F5487C-706B-5F24-6BAD-EDB525ACE140}"/>
              </a:ext>
            </a:extLst>
          </p:cNvPr>
          <p:cNvSpPr/>
          <p:nvPr/>
        </p:nvSpPr>
        <p:spPr>
          <a:xfrm>
            <a:off x="7060398" y="1161205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별: 꼭짓점 5개 4">
            <a:extLst>
              <a:ext uri="{FF2B5EF4-FFF2-40B4-BE49-F238E27FC236}">
                <a16:creationId xmlns:a16="http://schemas.microsoft.com/office/drawing/2014/main" id="{C0778CAD-9870-01A2-FB40-D596D02BAB94}"/>
              </a:ext>
            </a:extLst>
          </p:cNvPr>
          <p:cNvSpPr/>
          <p:nvPr/>
        </p:nvSpPr>
        <p:spPr>
          <a:xfrm>
            <a:off x="6581046" y="1161205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별: 꼭짓점 5개 5">
            <a:extLst>
              <a:ext uri="{FF2B5EF4-FFF2-40B4-BE49-F238E27FC236}">
                <a16:creationId xmlns:a16="http://schemas.microsoft.com/office/drawing/2014/main" id="{D11F25F8-2FB7-46D5-E97A-D1E9426DE5A3}"/>
              </a:ext>
            </a:extLst>
          </p:cNvPr>
          <p:cNvSpPr/>
          <p:nvPr/>
        </p:nvSpPr>
        <p:spPr>
          <a:xfrm>
            <a:off x="6101694" y="1161205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별: 꼭짓점 5개 6">
            <a:extLst>
              <a:ext uri="{FF2B5EF4-FFF2-40B4-BE49-F238E27FC236}">
                <a16:creationId xmlns:a16="http://schemas.microsoft.com/office/drawing/2014/main" id="{87E50DC4-6BD5-BE03-4DDB-B82240670F00}"/>
              </a:ext>
            </a:extLst>
          </p:cNvPr>
          <p:cNvSpPr/>
          <p:nvPr/>
        </p:nvSpPr>
        <p:spPr>
          <a:xfrm>
            <a:off x="5673290" y="1161205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별: 꼭짓점 5개 7">
            <a:extLst>
              <a:ext uri="{FF2B5EF4-FFF2-40B4-BE49-F238E27FC236}">
                <a16:creationId xmlns:a16="http://schemas.microsoft.com/office/drawing/2014/main" id="{5F5D07D8-72EA-194A-3FD0-DFACEBC62CFC}"/>
              </a:ext>
            </a:extLst>
          </p:cNvPr>
          <p:cNvSpPr/>
          <p:nvPr/>
        </p:nvSpPr>
        <p:spPr>
          <a:xfrm>
            <a:off x="5193938" y="1161205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별: 꼭짓점 5개 8">
            <a:extLst>
              <a:ext uri="{FF2B5EF4-FFF2-40B4-BE49-F238E27FC236}">
                <a16:creationId xmlns:a16="http://schemas.microsoft.com/office/drawing/2014/main" id="{DBFE9CEC-892F-DF2A-3511-AAD555FAFAC8}"/>
              </a:ext>
            </a:extLst>
          </p:cNvPr>
          <p:cNvSpPr/>
          <p:nvPr/>
        </p:nvSpPr>
        <p:spPr>
          <a:xfrm>
            <a:off x="6631994" y="187871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별: 꼭짓점 5개 9">
            <a:extLst>
              <a:ext uri="{FF2B5EF4-FFF2-40B4-BE49-F238E27FC236}">
                <a16:creationId xmlns:a16="http://schemas.microsoft.com/office/drawing/2014/main" id="{12E240E9-64BB-6371-E806-4ED3A73DC43A}"/>
              </a:ext>
            </a:extLst>
          </p:cNvPr>
          <p:cNvSpPr/>
          <p:nvPr/>
        </p:nvSpPr>
        <p:spPr>
          <a:xfrm>
            <a:off x="6152642" y="187871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별: 꼭짓점 5개 10">
            <a:extLst>
              <a:ext uri="{FF2B5EF4-FFF2-40B4-BE49-F238E27FC236}">
                <a16:creationId xmlns:a16="http://schemas.microsoft.com/office/drawing/2014/main" id="{E66B8F01-677B-1EFE-C2FB-8DA3DFAF58F6}"/>
              </a:ext>
            </a:extLst>
          </p:cNvPr>
          <p:cNvSpPr/>
          <p:nvPr/>
        </p:nvSpPr>
        <p:spPr>
          <a:xfrm>
            <a:off x="5673290" y="187871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별: 꼭짓점 5개 11">
            <a:extLst>
              <a:ext uri="{FF2B5EF4-FFF2-40B4-BE49-F238E27FC236}">
                <a16:creationId xmlns:a16="http://schemas.microsoft.com/office/drawing/2014/main" id="{7A9EBC33-05CB-0807-35B3-070A5BF8E8D6}"/>
              </a:ext>
            </a:extLst>
          </p:cNvPr>
          <p:cNvSpPr/>
          <p:nvPr/>
        </p:nvSpPr>
        <p:spPr>
          <a:xfrm>
            <a:off x="5244886" y="187871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별: 꼭짓점 5개 12">
            <a:extLst>
              <a:ext uri="{FF2B5EF4-FFF2-40B4-BE49-F238E27FC236}">
                <a16:creationId xmlns:a16="http://schemas.microsoft.com/office/drawing/2014/main" id="{DD21D176-BE0C-8672-C7E0-3184B2B38D89}"/>
              </a:ext>
            </a:extLst>
          </p:cNvPr>
          <p:cNvSpPr/>
          <p:nvPr/>
        </p:nvSpPr>
        <p:spPr>
          <a:xfrm>
            <a:off x="4765534" y="187871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별: 꼭짓점 5개 13">
            <a:extLst>
              <a:ext uri="{FF2B5EF4-FFF2-40B4-BE49-F238E27FC236}">
                <a16:creationId xmlns:a16="http://schemas.microsoft.com/office/drawing/2014/main" id="{45C67F37-FE60-61EF-EB33-4538DC4F1E77}"/>
              </a:ext>
            </a:extLst>
          </p:cNvPr>
          <p:cNvSpPr/>
          <p:nvPr/>
        </p:nvSpPr>
        <p:spPr>
          <a:xfrm>
            <a:off x="6101694" y="2882403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별: 꼭짓점 5개 14">
            <a:extLst>
              <a:ext uri="{FF2B5EF4-FFF2-40B4-BE49-F238E27FC236}">
                <a16:creationId xmlns:a16="http://schemas.microsoft.com/office/drawing/2014/main" id="{4071E81D-544E-4390-FEDD-D582C19DF92A}"/>
              </a:ext>
            </a:extLst>
          </p:cNvPr>
          <p:cNvSpPr/>
          <p:nvPr/>
        </p:nvSpPr>
        <p:spPr>
          <a:xfrm>
            <a:off x="5622342" y="288240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별: 꼭짓점 5개 15">
            <a:extLst>
              <a:ext uri="{FF2B5EF4-FFF2-40B4-BE49-F238E27FC236}">
                <a16:creationId xmlns:a16="http://schemas.microsoft.com/office/drawing/2014/main" id="{A907F1E7-2020-16A4-1595-45C058E2EDD5}"/>
              </a:ext>
            </a:extLst>
          </p:cNvPr>
          <p:cNvSpPr/>
          <p:nvPr/>
        </p:nvSpPr>
        <p:spPr>
          <a:xfrm>
            <a:off x="5142990" y="288240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별: 꼭짓점 5개 16">
            <a:extLst>
              <a:ext uri="{FF2B5EF4-FFF2-40B4-BE49-F238E27FC236}">
                <a16:creationId xmlns:a16="http://schemas.microsoft.com/office/drawing/2014/main" id="{9B96F184-14A1-F9C2-7616-833CC67A0021}"/>
              </a:ext>
            </a:extLst>
          </p:cNvPr>
          <p:cNvSpPr/>
          <p:nvPr/>
        </p:nvSpPr>
        <p:spPr>
          <a:xfrm>
            <a:off x="4714586" y="288240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별: 꼭짓점 5개 17">
            <a:extLst>
              <a:ext uri="{FF2B5EF4-FFF2-40B4-BE49-F238E27FC236}">
                <a16:creationId xmlns:a16="http://schemas.microsoft.com/office/drawing/2014/main" id="{BC2952B7-3679-406C-14CB-E1229B6D38DF}"/>
              </a:ext>
            </a:extLst>
          </p:cNvPr>
          <p:cNvSpPr/>
          <p:nvPr/>
        </p:nvSpPr>
        <p:spPr>
          <a:xfrm>
            <a:off x="4235234" y="288240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별: 꼭짓점 5개 33">
            <a:extLst>
              <a:ext uri="{FF2B5EF4-FFF2-40B4-BE49-F238E27FC236}">
                <a16:creationId xmlns:a16="http://schemas.microsoft.com/office/drawing/2014/main" id="{900B6C08-5C30-A73B-57B9-59FA6E189CAE}"/>
              </a:ext>
            </a:extLst>
          </p:cNvPr>
          <p:cNvSpPr/>
          <p:nvPr/>
        </p:nvSpPr>
        <p:spPr>
          <a:xfrm>
            <a:off x="4709133" y="409723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별: 꼭짓점 5개 34">
            <a:extLst>
              <a:ext uri="{FF2B5EF4-FFF2-40B4-BE49-F238E27FC236}">
                <a16:creationId xmlns:a16="http://schemas.microsoft.com/office/drawing/2014/main" id="{F3C60B0E-9721-8D48-75E1-1A6E6035797F}"/>
              </a:ext>
            </a:extLst>
          </p:cNvPr>
          <p:cNvSpPr/>
          <p:nvPr/>
        </p:nvSpPr>
        <p:spPr>
          <a:xfrm>
            <a:off x="4229781" y="409723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별: 꼭짓점 5개 35">
            <a:extLst>
              <a:ext uri="{FF2B5EF4-FFF2-40B4-BE49-F238E27FC236}">
                <a16:creationId xmlns:a16="http://schemas.microsoft.com/office/drawing/2014/main" id="{C04462A0-6C3A-A073-2528-E4D1515661B7}"/>
              </a:ext>
            </a:extLst>
          </p:cNvPr>
          <p:cNvSpPr/>
          <p:nvPr/>
        </p:nvSpPr>
        <p:spPr>
          <a:xfrm>
            <a:off x="3750429" y="409723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별: 꼭짓점 5개 36">
            <a:extLst>
              <a:ext uri="{FF2B5EF4-FFF2-40B4-BE49-F238E27FC236}">
                <a16:creationId xmlns:a16="http://schemas.microsoft.com/office/drawing/2014/main" id="{438A1455-E0EC-B617-CDEF-7EF977A96D74}"/>
              </a:ext>
            </a:extLst>
          </p:cNvPr>
          <p:cNvSpPr/>
          <p:nvPr/>
        </p:nvSpPr>
        <p:spPr>
          <a:xfrm>
            <a:off x="3322025" y="409723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별: 꼭짓점 5개 37">
            <a:extLst>
              <a:ext uri="{FF2B5EF4-FFF2-40B4-BE49-F238E27FC236}">
                <a16:creationId xmlns:a16="http://schemas.microsoft.com/office/drawing/2014/main" id="{5FEF869E-E457-584C-B2BC-AF8C68846ADF}"/>
              </a:ext>
            </a:extLst>
          </p:cNvPr>
          <p:cNvSpPr/>
          <p:nvPr/>
        </p:nvSpPr>
        <p:spPr>
          <a:xfrm>
            <a:off x="2842673" y="409723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별: 꼭짓점 5개 38">
            <a:extLst>
              <a:ext uri="{FF2B5EF4-FFF2-40B4-BE49-F238E27FC236}">
                <a16:creationId xmlns:a16="http://schemas.microsoft.com/office/drawing/2014/main" id="{0CDD78A8-735C-1904-2212-A659A8ADD8F5}"/>
              </a:ext>
            </a:extLst>
          </p:cNvPr>
          <p:cNvSpPr/>
          <p:nvPr/>
        </p:nvSpPr>
        <p:spPr>
          <a:xfrm>
            <a:off x="9810092" y="490577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별: 꼭짓점 5개 39">
            <a:extLst>
              <a:ext uri="{FF2B5EF4-FFF2-40B4-BE49-F238E27FC236}">
                <a16:creationId xmlns:a16="http://schemas.microsoft.com/office/drawing/2014/main" id="{935C96F3-220E-1D87-8E31-DD628132FA2C}"/>
              </a:ext>
            </a:extLst>
          </p:cNvPr>
          <p:cNvSpPr/>
          <p:nvPr/>
        </p:nvSpPr>
        <p:spPr>
          <a:xfrm>
            <a:off x="9330740" y="490577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별: 꼭짓점 5개 40">
            <a:extLst>
              <a:ext uri="{FF2B5EF4-FFF2-40B4-BE49-F238E27FC236}">
                <a16:creationId xmlns:a16="http://schemas.microsoft.com/office/drawing/2014/main" id="{053668F2-F187-AF2B-FBE0-C7AE5BAC623E}"/>
              </a:ext>
            </a:extLst>
          </p:cNvPr>
          <p:cNvSpPr/>
          <p:nvPr/>
        </p:nvSpPr>
        <p:spPr>
          <a:xfrm>
            <a:off x="8851388" y="490577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별: 꼭짓점 5개 41">
            <a:extLst>
              <a:ext uri="{FF2B5EF4-FFF2-40B4-BE49-F238E27FC236}">
                <a16:creationId xmlns:a16="http://schemas.microsoft.com/office/drawing/2014/main" id="{A78A8D4E-98C1-6FE2-B7D8-274D95DAA9E8}"/>
              </a:ext>
            </a:extLst>
          </p:cNvPr>
          <p:cNvSpPr/>
          <p:nvPr/>
        </p:nvSpPr>
        <p:spPr>
          <a:xfrm>
            <a:off x="8422984" y="490577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별: 꼭짓점 5개 42">
            <a:extLst>
              <a:ext uri="{FF2B5EF4-FFF2-40B4-BE49-F238E27FC236}">
                <a16:creationId xmlns:a16="http://schemas.microsoft.com/office/drawing/2014/main" id="{7BD707D2-6E7B-1984-312E-B1ED767D4500}"/>
              </a:ext>
            </a:extLst>
          </p:cNvPr>
          <p:cNvSpPr/>
          <p:nvPr/>
        </p:nvSpPr>
        <p:spPr>
          <a:xfrm>
            <a:off x="7943632" y="490577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242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9C0F357-3DBE-EC4E-9DF5-4944B89B0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82448"/>
            <a:ext cx="12041372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대량의 객체 처리</a:t>
            </a:r>
            <a:r>
              <a:rPr lang="en-US" altLang="ko-KR" dirty="0"/>
              <a:t>: </a:t>
            </a:r>
          </a:p>
          <a:p>
            <a:pPr marL="0" indent="0">
              <a:buNone/>
            </a:pPr>
            <a:r>
              <a:rPr lang="ko-KR" altLang="en-US" dirty="0"/>
              <a:t>공간 분할 기법 </a:t>
            </a:r>
            <a:r>
              <a:rPr lang="en-US" altLang="ko-KR" dirty="0"/>
              <a:t>,</a:t>
            </a:r>
            <a:r>
              <a:rPr lang="ko-KR" altLang="en-US" dirty="0" err="1"/>
              <a:t>메쉬</a:t>
            </a:r>
            <a:r>
              <a:rPr lang="ko-KR" altLang="en-US" dirty="0"/>
              <a:t> </a:t>
            </a:r>
            <a:r>
              <a:rPr lang="ko-KR" altLang="en-US" dirty="0" err="1"/>
              <a:t>인스턴싱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배치처리 렌더링</a:t>
            </a:r>
            <a:r>
              <a:rPr lang="en-US" altLang="ko-KR" dirty="0"/>
              <a:t>, </a:t>
            </a:r>
            <a:r>
              <a:rPr lang="ko-KR" altLang="en-US" dirty="0" err="1">
                <a:solidFill>
                  <a:srgbClr val="FF0000"/>
                </a:solidFill>
              </a:rPr>
              <a:t>멀티쓰레드</a:t>
            </a:r>
            <a:endParaRPr lang="en-US" altLang="ko-KR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그림자 및 조명</a:t>
            </a:r>
            <a:r>
              <a:rPr lang="en-US" altLang="ko-KR" dirty="0"/>
              <a:t>: </a:t>
            </a:r>
            <a:r>
              <a:rPr lang="ko-KR" altLang="en-US" dirty="0"/>
              <a:t>그림자 매핑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UI </a:t>
            </a:r>
            <a:r>
              <a:rPr lang="ko-KR" altLang="en-US" dirty="0"/>
              <a:t>띄우기</a:t>
            </a:r>
            <a:r>
              <a:rPr lang="en-US" altLang="ko-KR" dirty="0"/>
              <a:t>: (</a:t>
            </a:r>
            <a:r>
              <a:rPr lang="ko-KR" altLang="en-US" dirty="0"/>
              <a:t>구현완료</a:t>
            </a:r>
            <a:r>
              <a:rPr lang="en-US" altLang="ko-KR" dirty="0"/>
              <a:t>) </a:t>
            </a:r>
          </a:p>
          <a:p>
            <a:endParaRPr lang="en-US" altLang="ko-KR" dirty="0"/>
          </a:p>
          <a:p>
            <a:r>
              <a:rPr lang="ko-KR" altLang="en-US" dirty="0"/>
              <a:t>고스트 트레일러</a:t>
            </a:r>
            <a:r>
              <a:rPr lang="en-US" altLang="ko-KR" dirty="0"/>
              <a:t> </a:t>
            </a:r>
            <a:r>
              <a:rPr lang="ko-KR" altLang="en-US" dirty="0"/>
              <a:t>이펙트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6" name="별: 꼭짓점 5개 5">
            <a:extLst>
              <a:ext uri="{FF2B5EF4-FFF2-40B4-BE49-F238E27FC236}">
                <a16:creationId xmlns:a16="http://schemas.microsoft.com/office/drawing/2014/main" id="{361B0F19-D3A6-2B9A-917A-FFFF072E35AC}"/>
              </a:ext>
            </a:extLst>
          </p:cNvPr>
          <p:cNvSpPr/>
          <p:nvPr/>
        </p:nvSpPr>
        <p:spPr>
          <a:xfrm>
            <a:off x="5417735" y="1182448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별: 꼭짓점 5개 6">
            <a:extLst>
              <a:ext uri="{FF2B5EF4-FFF2-40B4-BE49-F238E27FC236}">
                <a16:creationId xmlns:a16="http://schemas.microsoft.com/office/drawing/2014/main" id="{B75C119A-F941-20DC-0924-BA73B7B8C6DD}"/>
              </a:ext>
            </a:extLst>
          </p:cNvPr>
          <p:cNvSpPr/>
          <p:nvPr/>
        </p:nvSpPr>
        <p:spPr>
          <a:xfrm>
            <a:off x="4938383" y="1182448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별: 꼭짓점 5개 7">
            <a:extLst>
              <a:ext uri="{FF2B5EF4-FFF2-40B4-BE49-F238E27FC236}">
                <a16:creationId xmlns:a16="http://schemas.microsoft.com/office/drawing/2014/main" id="{B235C604-B761-C2BC-C4A8-BCD71D51D4A7}"/>
              </a:ext>
            </a:extLst>
          </p:cNvPr>
          <p:cNvSpPr/>
          <p:nvPr/>
        </p:nvSpPr>
        <p:spPr>
          <a:xfrm>
            <a:off x="4459031" y="118244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별: 꼭짓점 5개 8">
            <a:extLst>
              <a:ext uri="{FF2B5EF4-FFF2-40B4-BE49-F238E27FC236}">
                <a16:creationId xmlns:a16="http://schemas.microsoft.com/office/drawing/2014/main" id="{25D94241-9C49-2CCB-72C3-E7BABE5F8B9F}"/>
              </a:ext>
            </a:extLst>
          </p:cNvPr>
          <p:cNvSpPr/>
          <p:nvPr/>
        </p:nvSpPr>
        <p:spPr>
          <a:xfrm>
            <a:off x="4030627" y="118244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별: 꼭짓점 5개 9">
            <a:extLst>
              <a:ext uri="{FF2B5EF4-FFF2-40B4-BE49-F238E27FC236}">
                <a16:creationId xmlns:a16="http://schemas.microsoft.com/office/drawing/2014/main" id="{CEE3D254-676C-194A-8F85-C95E1A5BD6EB}"/>
              </a:ext>
            </a:extLst>
          </p:cNvPr>
          <p:cNvSpPr/>
          <p:nvPr/>
        </p:nvSpPr>
        <p:spPr>
          <a:xfrm>
            <a:off x="3551275" y="118244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별: 꼭짓점 5개 10">
            <a:extLst>
              <a:ext uri="{FF2B5EF4-FFF2-40B4-BE49-F238E27FC236}">
                <a16:creationId xmlns:a16="http://schemas.microsoft.com/office/drawing/2014/main" id="{E194444C-0782-B5DD-60C2-CF0ECB59CA7A}"/>
              </a:ext>
            </a:extLst>
          </p:cNvPr>
          <p:cNvSpPr/>
          <p:nvPr/>
        </p:nvSpPr>
        <p:spPr>
          <a:xfrm>
            <a:off x="6849141" y="266378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별: 꼭짓점 5개 11">
            <a:extLst>
              <a:ext uri="{FF2B5EF4-FFF2-40B4-BE49-F238E27FC236}">
                <a16:creationId xmlns:a16="http://schemas.microsoft.com/office/drawing/2014/main" id="{013871C5-8AAC-4758-903B-AD4982C171B5}"/>
              </a:ext>
            </a:extLst>
          </p:cNvPr>
          <p:cNvSpPr/>
          <p:nvPr/>
        </p:nvSpPr>
        <p:spPr>
          <a:xfrm>
            <a:off x="6369789" y="2663781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별: 꼭짓점 5개 12">
            <a:extLst>
              <a:ext uri="{FF2B5EF4-FFF2-40B4-BE49-F238E27FC236}">
                <a16:creationId xmlns:a16="http://schemas.microsoft.com/office/drawing/2014/main" id="{08DDF52B-8EE9-B7FD-3905-C5DDC83FA17E}"/>
              </a:ext>
            </a:extLst>
          </p:cNvPr>
          <p:cNvSpPr/>
          <p:nvPr/>
        </p:nvSpPr>
        <p:spPr>
          <a:xfrm>
            <a:off x="5890437" y="2663781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별: 꼭짓점 5개 13">
            <a:extLst>
              <a:ext uri="{FF2B5EF4-FFF2-40B4-BE49-F238E27FC236}">
                <a16:creationId xmlns:a16="http://schemas.microsoft.com/office/drawing/2014/main" id="{0599EF67-F525-7969-8722-741573598D30}"/>
              </a:ext>
            </a:extLst>
          </p:cNvPr>
          <p:cNvSpPr/>
          <p:nvPr/>
        </p:nvSpPr>
        <p:spPr>
          <a:xfrm>
            <a:off x="5462033" y="2663781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별: 꼭짓점 5개 14">
            <a:extLst>
              <a:ext uri="{FF2B5EF4-FFF2-40B4-BE49-F238E27FC236}">
                <a16:creationId xmlns:a16="http://schemas.microsoft.com/office/drawing/2014/main" id="{EC1E8149-8B5C-E638-1B14-5EF1BA2717E7}"/>
              </a:ext>
            </a:extLst>
          </p:cNvPr>
          <p:cNvSpPr/>
          <p:nvPr/>
        </p:nvSpPr>
        <p:spPr>
          <a:xfrm>
            <a:off x="4982681" y="2663781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별: 꼭짓점 5개 4">
            <a:extLst>
              <a:ext uri="{FF2B5EF4-FFF2-40B4-BE49-F238E27FC236}">
                <a16:creationId xmlns:a16="http://schemas.microsoft.com/office/drawing/2014/main" id="{EDCDBE36-7EB7-D649-3375-60CA8EDE3516}"/>
              </a:ext>
            </a:extLst>
          </p:cNvPr>
          <p:cNvSpPr/>
          <p:nvPr/>
        </p:nvSpPr>
        <p:spPr>
          <a:xfrm>
            <a:off x="6102650" y="4749683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별: 꼭짓점 5개 20">
            <a:extLst>
              <a:ext uri="{FF2B5EF4-FFF2-40B4-BE49-F238E27FC236}">
                <a16:creationId xmlns:a16="http://schemas.microsoft.com/office/drawing/2014/main" id="{4D2F2C39-B7B7-9B5C-9E2E-3CBE433F98FD}"/>
              </a:ext>
            </a:extLst>
          </p:cNvPr>
          <p:cNvSpPr/>
          <p:nvPr/>
        </p:nvSpPr>
        <p:spPr>
          <a:xfrm>
            <a:off x="5623298" y="474968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별: 꼭짓점 5개 21">
            <a:extLst>
              <a:ext uri="{FF2B5EF4-FFF2-40B4-BE49-F238E27FC236}">
                <a16:creationId xmlns:a16="http://schemas.microsoft.com/office/drawing/2014/main" id="{52EC911E-E732-9F59-3E7C-8F57B498AABF}"/>
              </a:ext>
            </a:extLst>
          </p:cNvPr>
          <p:cNvSpPr/>
          <p:nvPr/>
        </p:nvSpPr>
        <p:spPr>
          <a:xfrm>
            <a:off x="5143946" y="474968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별: 꼭짓점 5개 22">
            <a:extLst>
              <a:ext uri="{FF2B5EF4-FFF2-40B4-BE49-F238E27FC236}">
                <a16:creationId xmlns:a16="http://schemas.microsoft.com/office/drawing/2014/main" id="{725AADBC-77AE-F4FE-FE72-7345F8B61F1A}"/>
              </a:ext>
            </a:extLst>
          </p:cNvPr>
          <p:cNvSpPr/>
          <p:nvPr/>
        </p:nvSpPr>
        <p:spPr>
          <a:xfrm>
            <a:off x="4715542" y="474968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별: 꼭짓점 5개 23">
            <a:extLst>
              <a:ext uri="{FF2B5EF4-FFF2-40B4-BE49-F238E27FC236}">
                <a16:creationId xmlns:a16="http://schemas.microsoft.com/office/drawing/2014/main" id="{3548D53C-7AF2-51AA-1C2D-A072580EB636}"/>
              </a:ext>
            </a:extLst>
          </p:cNvPr>
          <p:cNvSpPr/>
          <p:nvPr/>
        </p:nvSpPr>
        <p:spPr>
          <a:xfrm>
            <a:off x="4236190" y="474968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654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47655-5835-CDFE-8BE3-AA7EB118F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931" y="331516"/>
            <a:ext cx="10515600" cy="1325563"/>
          </a:xfrm>
        </p:spPr>
        <p:txBody>
          <a:bodyPr/>
          <a:lstStyle/>
          <a:p>
            <a:r>
              <a:rPr lang="en-US" altLang="ko-KR" dirty="0"/>
              <a:t>COLOY</a:t>
            </a:r>
            <a:r>
              <a:rPr lang="ko-KR" altLang="en-US" dirty="0"/>
              <a:t>에서 필요한 게임 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6150C5-05DF-C51A-2F4D-7C3672C02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931" y="1657079"/>
            <a:ext cx="11532326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/>
              <a:t>(</a:t>
            </a:r>
            <a:r>
              <a:rPr lang="ko-KR" altLang="en-US" dirty="0"/>
              <a:t>필수사항들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캐릭터 애니메이션 </a:t>
            </a:r>
            <a:r>
              <a:rPr lang="en-US" altLang="ko-KR" dirty="0"/>
              <a:t>(</a:t>
            </a:r>
            <a:r>
              <a:rPr lang="ko-KR" altLang="en-US" dirty="0" err="1"/>
              <a:t>스키닝</a:t>
            </a:r>
            <a:r>
              <a:rPr lang="ko-KR" altLang="en-US" dirty="0"/>
              <a:t> 애니메이션 기술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그림자 </a:t>
            </a:r>
            <a:r>
              <a:rPr lang="en-US" altLang="ko-KR" dirty="0"/>
              <a:t>(</a:t>
            </a:r>
            <a:r>
              <a:rPr lang="ko-KR" altLang="en-US" dirty="0"/>
              <a:t>그림자 매핑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조명 처리</a:t>
            </a:r>
            <a:r>
              <a:rPr lang="en-US" altLang="ko-KR" dirty="0"/>
              <a:t>(</a:t>
            </a:r>
            <a:r>
              <a:rPr lang="en-US" altLang="ko-KR" dirty="0" err="1"/>
              <a:t>Deffered</a:t>
            </a:r>
            <a:r>
              <a:rPr lang="en-US" altLang="ko-KR" dirty="0"/>
              <a:t> Rendering)</a:t>
            </a:r>
          </a:p>
          <a:p>
            <a:endParaRPr lang="en-US" altLang="ko-KR" dirty="0"/>
          </a:p>
          <a:p>
            <a:r>
              <a:rPr lang="ko-KR" altLang="en-US" dirty="0"/>
              <a:t>최적화</a:t>
            </a:r>
            <a:r>
              <a:rPr lang="en-US" altLang="ko-KR" dirty="0"/>
              <a:t>(</a:t>
            </a:r>
            <a:r>
              <a:rPr lang="ko-KR" altLang="en-US" dirty="0"/>
              <a:t>배치 </a:t>
            </a:r>
            <a:r>
              <a:rPr lang="ko-KR" altLang="en-US" dirty="0" err="1"/>
              <a:t>랜더링</a:t>
            </a:r>
            <a:r>
              <a:rPr lang="en-US" altLang="ko-KR" dirty="0"/>
              <a:t>, </a:t>
            </a:r>
            <a:r>
              <a:rPr lang="ko-KR" altLang="en-US" dirty="0"/>
              <a:t>공간 분할기법</a:t>
            </a:r>
            <a:r>
              <a:rPr lang="en-US" altLang="ko-KR" dirty="0"/>
              <a:t>, </a:t>
            </a:r>
            <a:r>
              <a:rPr lang="ko-KR" altLang="en-US" dirty="0"/>
              <a:t>중복 자원 처리</a:t>
            </a:r>
            <a:r>
              <a:rPr lang="en-US" altLang="ko-KR" dirty="0"/>
              <a:t>(</a:t>
            </a:r>
            <a:r>
              <a:rPr lang="ko-KR" altLang="en-US" dirty="0" err="1"/>
              <a:t>메쉬</a:t>
            </a:r>
            <a:r>
              <a:rPr lang="en-US" altLang="ko-KR" dirty="0"/>
              <a:t>,</a:t>
            </a:r>
            <a:r>
              <a:rPr lang="ko-KR" altLang="en-US" dirty="0" err="1"/>
              <a:t>텍스쳐</a:t>
            </a:r>
            <a:r>
              <a:rPr lang="en-US" altLang="ko-KR" dirty="0"/>
              <a:t>))</a:t>
            </a:r>
          </a:p>
          <a:p>
            <a:endParaRPr lang="en-US" altLang="ko-KR" dirty="0"/>
          </a:p>
          <a:p>
            <a:r>
              <a:rPr lang="ko-KR" altLang="en-US" dirty="0"/>
              <a:t>카메라</a:t>
            </a:r>
            <a:r>
              <a:rPr lang="en-US" altLang="ko-KR" dirty="0"/>
              <a:t>(</a:t>
            </a:r>
            <a:r>
              <a:rPr lang="ko-KR" altLang="en-US" dirty="0" err="1"/>
              <a:t>타격감</a:t>
            </a:r>
            <a:r>
              <a:rPr lang="ko-KR" altLang="en-US" dirty="0"/>
              <a:t> </a:t>
            </a:r>
            <a:r>
              <a:rPr lang="ko-KR" altLang="en-US" dirty="0" err="1"/>
              <a:t>설정값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9195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308</Words>
  <Application>Microsoft Office PowerPoint</Application>
  <PresentationFormat>와이드스크린</PresentationFormat>
  <Paragraphs>61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COLONY 에서 사용할 기법</vt:lpstr>
      <vt:lpstr>Bloom 효과 기술   -&gt; 투명한 몬스터에 적용</vt:lpstr>
      <vt:lpstr>PowerPoint 프레젠테이션</vt:lpstr>
      <vt:lpstr>Ghost Trailer Effect</vt:lpstr>
      <vt:lpstr>파티클 렌더링 </vt:lpstr>
      <vt:lpstr>멀티쓰레드 사용</vt:lpstr>
      <vt:lpstr>TO DO(우리팀이 보기 위한 자료)</vt:lpstr>
      <vt:lpstr>PowerPoint 프레젠테이션</vt:lpstr>
      <vt:lpstr>COLOY에서 필요한 게임 기술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연구분야에 관한 ppt</dc:title>
  <dc:creator>도한 김</dc:creator>
  <cp:lastModifiedBy>도한 김</cp:lastModifiedBy>
  <cp:revision>9</cp:revision>
  <dcterms:created xsi:type="dcterms:W3CDTF">2023-11-22T13:10:00Z</dcterms:created>
  <dcterms:modified xsi:type="dcterms:W3CDTF">2023-12-01T16:00:32Z</dcterms:modified>
</cp:coreProperties>
</file>

<file path=docProps/thumbnail.jpeg>
</file>